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9" r:id="rId4"/>
    <p:sldId id="263" r:id="rId5"/>
    <p:sldId id="282" r:id="rId6"/>
    <p:sldId id="283" r:id="rId7"/>
    <p:sldId id="284" r:id="rId8"/>
    <p:sldId id="258" r:id="rId9"/>
    <p:sldId id="268" r:id="rId10"/>
    <p:sldId id="301" r:id="rId11"/>
    <p:sldId id="289" r:id="rId12"/>
    <p:sldId id="287" r:id="rId13"/>
    <p:sldId id="285" r:id="rId14"/>
    <p:sldId id="290" r:id="rId15"/>
    <p:sldId id="288" r:id="rId16"/>
    <p:sldId id="286" r:id="rId17"/>
    <p:sldId id="279" r:id="rId18"/>
    <p:sldId id="278" r:id="rId19"/>
    <p:sldId id="277" r:id="rId20"/>
    <p:sldId id="302" r:id="rId21"/>
    <p:sldId id="269" r:id="rId22"/>
    <p:sldId id="266" r:id="rId23"/>
    <p:sldId id="265" r:id="rId24"/>
    <p:sldId id="297" r:id="rId25"/>
    <p:sldId id="270" r:id="rId26"/>
    <p:sldId id="272" r:id="rId27"/>
    <p:sldId id="273" r:id="rId28"/>
    <p:sldId id="294" r:id="rId29"/>
    <p:sldId id="276" r:id="rId30"/>
    <p:sldId id="271" r:id="rId31"/>
    <p:sldId id="274" r:id="rId32"/>
    <p:sldId id="275" r:id="rId33"/>
    <p:sldId id="295" r:id="rId34"/>
    <p:sldId id="293" r:id="rId35"/>
    <p:sldId id="300" r:id="rId36"/>
    <p:sldId id="292" r:id="rId37"/>
    <p:sldId id="298" r:id="rId38"/>
    <p:sldId id="29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04/04/2023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04/04/2023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04/04/2023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04/04/2023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04/04/2023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04/04/2023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04/04/2023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04/04/2023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04/04/2023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04/04/2023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04/04/2023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04/04/2023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04/04/2023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E270-410C-B250-25A9-8A3C7781282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2</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4907532-D536-6582-B3D8-421625648DEA}"/>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  (“Which leader is more likely to promote the “loyal”?”)</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Run logit regression on post-Deng officers</a:t>
            </a:r>
          </a:p>
          <a:p>
            <a:pPr marL="0" indent="0">
              <a:buNone/>
            </a:pPr>
            <a:r>
              <a:rPr lang="en-US" altLang="zh-CN" dirty="0">
                <a:latin typeface="Times New Roman" panose="02020603050405020304" pitchFamily="18" charset="0"/>
                <a:cs typeface="Times New Roman" panose="02020603050405020304" pitchFamily="18" charset="0"/>
              </a:rPr>
              <a:t>  (“With what features is an officers more likely to be promoted in post-Deng era?”)</a:t>
            </a:r>
          </a:p>
          <a:p>
            <a:pPr marL="0" indent="0">
              <a:buNone/>
            </a:pP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1BED25FD-9539-0C50-E71C-443F3B53D6D2}"/>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272192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12</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13</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15</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16</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Promotion</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CMC Promotion </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131" y="1597151"/>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&amp; CMC Promotion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19</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472205"/>
            <a:ext cx="10515600" cy="5332502"/>
          </a:xfrm>
        </p:spPr>
        <p:txBody>
          <a:bodyPr>
            <a:normAutofit fontScale="700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Ethnic Minority: Yes (1) or No (0)</a:t>
            </a:r>
          </a:p>
          <a:p>
            <a:pPr marL="0" indent="0">
              <a:buNone/>
            </a:pPr>
            <a:r>
              <a:rPr lang="en-GB" altLang="zh-CN" dirty="0">
                <a:latin typeface="Times New Roman" panose="02020603050405020304" pitchFamily="18" charset="0"/>
                <a:cs typeface="Times New Roman" panose="02020603050405020304" pitchFamily="18" charset="0"/>
              </a:rPr>
              <a:t>  Rural Birth: Yes (1) or No (0)</a:t>
            </a:r>
          </a:p>
          <a:p>
            <a:pPr marL="0" indent="0">
              <a:buNone/>
            </a:pPr>
            <a:r>
              <a:rPr lang="en-GB" altLang="zh-CN" dirty="0">
                <a:latin typeface="Times New Roman" panose="02020603050405020304" pitchFamily="18" charset="0"/>
                <a:cs typeface="Times New Roman" panose="02020603050405020304" pitchFamily="18" charset="0"/>
              </a:rPr>
              <a:t>  Princeling (parents joined PLA or Red Army):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175A0-E75A-5A8C-A118-29432E0677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3:</a:t>
            </a:r>
            <a:r>
              <a:rPr lang="zh-CN" altLang="en-US"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FAC97CE-E714-1E87-80D4-D3A3A5342FD8}"/>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Add three interaction effects in the main model:</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rural : minority </a:t>
            </a:r>
          </a:p>
          <a:p>
            <a:r>
              <a:rPr lang="en-GB" altLang="zh-CN" dirty="0">
                <a:latin typeface="Times New Roman" panose="02020603050405020304" pitchFamily="18" charset="0"/>
                <a:cs typeface="Times New Roman" panose="02020603050405020304" pitchFamily="18" charset="0"/>
              </a:rPr>
              <a:t>combat_post_1949 : commissar </a:t>
            </a:r>
          </a:p>
          <a:p>
            <a:r>
              <a:rPr lang="en-GB" altLang="zh-CN" dirty="0">
                <a:latin typeface="Times New Roman" panose="02020603050405020304" pitchFamily="18" charset="0"/>
                <a:cs typeface="Times New Roman" panose="02020603050405020304" pitchFamily="18" charset="0"/>
              </a:rPr>
              <a:t>minority : commissar </a:t>
            </a:r>
          </a:p>
          <a:p>
            <a:endParaRPr lang="en-GB" dirty="0"/>
          </a:p>
        </p:txBody>
      </p:sp>
      <p:sp>
        <p:nvSpPr>
          <p:cNvPr id="4" name="灯片编号占位符 3">
            <a:extLst>
              <a:ext uri="{FF2B5EF4-FFF2-40B4-BE49-F238E27FC236}">
                <a16:creationId xmlns:a16="http://schemas.microsoft.com/office/drawing/2014/main" id="{78B37EC2-402D-BC98-B6A3-0BEAFFAB4613}"/>
              </a:ext>
            </a:extLst>
          </p:cNvPr>
          <p:cNvSpPr>
            <a:spLocks noGrp="1"/>
          </p:cNvSpPr>
          <p:nvPr>
            <p:ph type="sldNum" sz="quarter" idx="12"/>
          </p:nvPr>
        </p:nvSpPr>
        <p:spPr/>
        <p:txBody>
          <a:bodyPr/>
          <a:lstStyle/>
          <a:p>
            <a:fld id="{41F902B4-3FB8-458D-8E6E-B6B3111C7BD4}" type="slidenum">
              <a:rPr lang="en-GB" smtClean="0"/>
              <a:t>20</a:t>
            </a:fld>
            <a:endParaRPr lang="en-GB" dirty="0"/>
          </a:p>
        </p:txBody>
      </p:sp>
    </p:spTree>
    <p:extLst>
      <p:ext uri="{BB962C8B-B14F-4D97-AF65-F5344CB8AC3E}">
        <p14:creationId xmlns:p14="http://schemas.microsoft.com/office/powerpoint/2010/main" val="600944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21</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22</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23</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24</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27</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29</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31</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32</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33</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4: 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a:t>
            </a:r>
            <a:r>
              <a:rPr lang="en-US">
                <a:latin typeface="Times New Roman" panose="02020603050405020304" pitchFamily="18" charset="0"/>
                <a:cs typeface="Times New Roman" panose="02020603050405020304" pitchFamily="18" charset="0"/>
              </a:rPr>
              <a:t>: Leader’s </a:t>
            </a:r>
            <a:r>
              <a:rPr lang="en-US" altLang="zh-CN">
                <a:latin typeface="Times New Roman" panose="02020603050405020304" pitchFamily="18" charset="0"/>
                <a:cs typeface="Times New Roman" panose="02020603050405020304" pitchFamily="18" charset="0"/>
              </a:rPr>
              <a:t>preference </a:t>
            </a:r>
            <a:r>
              <a:rPr lang="en-US" altLang="zh-CN" dirty="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geopolitical strategy (land vs. sea) determines 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37</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38</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r>
              <a:rPr lang="en-US" altLang="zh-CN" dirty="0">
                <a:latin typeface="Times New Roman" panose="02020603050405020304" pitchFamily="18" charset="0"/>
                <a:cs typeface="Times New Roman" panose="02020603050405020304" pitchFamily="18" charset="0"/>
              </a:rPr>
              <a:t>The author ran OLS for post-Deng officers, but did not run </a:t>
            </a:r>
            <a:r>
              <a:rPr lang="en-US" altLang="zh-CN">
                <a:latin typeface="Times New Roman" panose="02020603050405020304" pitchFamily="18" charset="0"/>
                <a:cs typeface="Times New Roman" panose="02020603050405020304" pitchFamily="18" charset="0"/>
              </a:rPr>
              <a:t>logit regression for it.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Contribution 1:</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logit regression,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2279</TotalTime>
  <Words>1903</Words>
  <Application>Microsoft Office PowerPoint</Application>
  <PresentationFormat>宽屏</PresentationFormat>
  <Paragraphs>223</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Contribution 1: logit regression, not OLS</vt:lpstr>
      <vt:lpstr>Contribution 2</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Post-Deng General Promotion OLS vs. Logit regression: Code</vt:lpstr>
      <vt:lpstr>Post-Deng CMC Promotion  OLS vs. Logit regression: Code</vt:lpstr>
      <vt:lpstr>Post-Deng General &amp; CMC Promotion OLS vs. Logit regression: Output </vt:lpstr>
      <vt:lpstr>Contribution 3: </vt:lpstr>
      <vt:lpstr>Interaction 1    Minority : Rural</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Contribution 4: 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600</cp:revision>
  <dcterms:created xsi:type="dcterms:W3CDTF">2023-03-30T10:30:50Z</dcterms:created>
  <dcterms:modified xsi:type="dcterms:W3CDTF">2023-04-04T00:15:54Z</dcterms:modified>
</cp:coreProperties>
</file>